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4" r:id="rId5"/>
    <p:sldMasterId id="2147483833" r:id="rId6"/>
  </p:sldMasterIdLst>
  <p:notesMasterIdLst>
    <p:notesMasterId r:id="rId30"/>
  </p:notesMasterIdLst>
  <p:handoutMasterIdLst>
    <p:handoutMasterId r:id="rId31"/>
  </p:handoutMasterIdLst>
  <p:sldIdLst>
    <p:sldId id="422" r:id="rId7"/>
    <p:sldId id="441" r:id="rId8"/>
    <p:sldId id="444" r:id="rId9"/>
    <p:sldId id="443" r:id="rId10"/>
    <p:sldId id="456" r:id="rId11"/>
    <p:sldId id="450" r:id="rId12"/>
    <p:sldId id="457" r:id="rId13"/>
    <p:sldId id="454" r:id="rId14"/>
    <p:sldId id="451" r:id="rId15"/>
    <p:sldId id="445" r:id="rId16"/>
    <p:sldId id="453" r:id="rId17"/>
    <p:sldId id="452" r:id="rId18"/>
    <p:sldId id="458" r:id="rId19"/>
    <p:sldId id="459" r:id="rId20"/>
    <p:sldId id="463" r:id="rId21"/>
    <p:sldId id="460" r:id="rId22"/>
    <p:sldId id="464" r:id="rId23"/>
    <p:sldId id="465" r:id="rId24"/>
    <p:sldId id="466" r:id="rId25"/>
    <p:sldId id="449" r:id="rId26"/>
    <p:sldId id="468" r:id="rId27"/>
    <p:sldId id="467" r:id="rId28"/>
    <p:sldId id="469" r:id="rId2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2">
          <p15:clr>
            <a:srgbClr val="A4A3A4"/>
          </p15:clr>
        </p15:guide>
        <p15:guide id="2" orient="horz" pos="2531">
          <p15:clr>
            <a:srgbClr val="A4A3A4"/>
          </p15:clr>
        </p15:guide>
        <p15:guide id="3" orient="horz" pos="981">
          <p15:clr>
            <a:srgbClr val="A4A3A4"/>
          </p15:clr>
        </p15:guide>
        <p15:guide id="4" orient="horz" pos="2039">
          <p15:clr>
            <a:srgbClr val="A4A3A4"/>
          </p15:clr>
        </p15:guide>
        <p15:guide id="5" pos="2880">
          <p15:clr>
            <a:srgbClr val="A4A3A4"/>
          </p15:clr>
        </p15:guide>
        <p15:guide id="6" pos="2332">
          <p15:clr>
            <a:srgbClr val="A4A3A4"/>
          </p15:clr>
        </p15:guide>
        <p15:guide id="7" pos="5432">
          <p15:clr>
            <a:srgbClr val="A4A3A4"/>
          </p15:clr>
        </p15:guide>
        <p15:guide id="8" pos="34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itza Ruddy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3F34"/>
    <a:srgbClr val="19272C"/>
    <a:srgbClr val="97A5AB"/>
    <a:srgbClr val="23343A"/>
    <a:srgbClr val="58676D"/>
    <a:srgbClr val="D8D8D8"/>
    <a:srgbClr val="3B2256"/>
    <a:srgbClr val="6D0404"/>
    <a:srgbClr val="0A3127"/>
    <a:srgbClr val="3149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9829" autoAdjust="0"/>
  </p:normalViewPr>
  <p:slideViewPr>
    <p:cSldViewPr snapToGrid="0">
      <p:cViewPr varScale="1">
        <p:scale>
          <a:sx n="115" d="100"/>
          <a:sy n="115" d="100"/>
        </p:scale>
        <p:origin x="547" y="77"/>
      </p:cViewPr>
      <p:guideLst>
        <p:guide orient="horz" pos="702"/>
        <p:guide orient="horz" pos="2531"/>
        <p:guide orient="horz" pos="981"/>
        <p:guide orient="horz" pos="2039"/>
        <p:guide pos="2880"/>
        <p:guide pos="2332"/>
        <p:guide pos="5432"/>
        <p:guide pos="34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2"/>
        <a:sy n="1" d="2"/>
      </p:scale>
      <p:origin x="0" y="0"/>
    </p:cViewPr>
  </p:sorterViewPr>
  <p:notesViewPr>
    <p:cSldViewPr snapToGrid="0" showGuides="1">
      <p:cViewPr varScale="1">
        <p:scale>
          <a:sx n="78" d="100"/>
          <a:sy n="78" d="100"/>
        </p:scale>
        <p:origin x="-1218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commentAuthors" Target="commentAuthor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handoutMaster" Target="handoutMasters/handout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39E9D8-FB85-48D9-9BE0-E471BB1EFF55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ca_r_1cr_grey.eps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6007127" y="158496"/>
            <a:ext cx="485113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14126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wmf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BE09F-839A-4E46-AA96-6B1F206C891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ca_r_1cr_grey.eps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6065929" y="146304"/>
            <a:ext cx="426311" cy="35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583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533628" y="644653"/>
            <a:ext cx="6456114" cy="1089529"/>
          </a:xfrm>
          <a:prstGeom prst="rect">
            <a:avLst/>
          </a:prstGeom>
        </p:spPr>
        <p:txBody>
          <a:bodyPr>
            <a:spAutoFit/>
          </a:bodyPr>
          <a:lstStyle>
            <a:lvl1pPr algn="l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Always In Title Case; </a:t>
            </a:r>
            <a:br>
              <a:rPr lang="en-US" dirty="0"/>
            </a:br>
            <a:r>
              <a:rPr lang="en-US" dirty="0"/>
              <a:t>2 Lines Preferred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533627" y="2154173"/>
            <a:ext cx="6456116" cy="59554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 or presenter name [sentence or title case as needed </a:t>
            </a:r>
            <a:br>
              <a:rPr lang="en-US" dirty="0"/>
            </a:br>
            <a:r>
              <a:rPr lang="en-US" dirty="0"/>
              <a:t>Calibri 18 pt]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33628" y="2766390"/>
            <a:ext cx="6456116" cy="46423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 Here</a:t>
            </a:r>
            <a:endParaRPr lang="lt-LT" dirty="0"/>
          </a:p>
        </p:txBody>
      </p:sp>
      <p:pic>
        <p:nvPicPr>
          <p:cNvPr id="37" name="Picture 36" descr="ca_r_1cr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8178799" y="4438852"/>
            <a:ext cx="672084" cy="55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5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0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rgbClr val="223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ca_r_1c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1779506" y="1719961"/>
            <a:ext cx="1911096" cy="1703578"/>
          </a:xfrm>
          <a:prstGeom prst="rect">
            <a:avLst/>
          </a:prstGeom>
        </p:spPr>
      </p:pic>
      <p:sp>
        <p:nvSpPr>
          <p:cNvPr id="2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596501" y="1891382"/>
            <a:ext cx="3533106" cy="169277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4596501" y="2077929"/>
            <a:ext cx="3533106" cy="169277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First.Last@ca.com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596501" y="1630214"/>
            <a:ext cx="3533106" cy="246221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 baseline="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Firstname</a:t>
            </a:r>
            <a:r>
              <a:rPr lang="en-US" dirty="0"/>
              <a:t> </a:t>
            </a: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4887784" y="2411902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/>
              <a:t>@</a:t>
            </a:r>
            <a:r>
              <a:rPr lang="en-US" dirty="0" err="1"/>
              <a:t>cainc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4887784" y="2663874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slideshare.net</a:t>
            </a:r>
            <a:r>
              <a:rPr lang="en-US" dirty="0"/>
              <a:t>/</a:t>
            </a:r>
            <a:r>
              <a:rPr lang="en-US" dirty="0" err="1"/>
              <a:t>CAinc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4887784" y="2915847"/>
            <a:ext cx="3241822" cy="169277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linkedin.com</a:t>
            </a:r>
            <a:r>
              <a:rPr lang="en-US" dirty="0"/>
              <a:t>/company/</a:t>
            </a:r>
            <a:r>
              <a:rPr lang="en-US" dirty="0" err="1"/>
              <a:t>ca</a:t>
            </a:r>
            <a:r>
              <a:rPr lang="en-US" dirty="0"/>
              <a:t>-technologies</a:t>
            </a:r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4596501" y="3249558"/>
            <a:ext cx="3533106" cy="215444"/>
          </a:xfrm>
          <a:prstGeom prst="rect">
            <a:avLst/>
          </a:prstGeom>
        </p:spPr>
        <p:txBody>
          <a:bodyPr vert="horz" lIns="0" tIns="0" rIns="0" bIns="0"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 baseline="0">
                <a:solidFill>
                  <a:schemeClr val="tx1"/>
                </a:solidFill>
              </a:defRPr>
            </a:lvl1pPr>
            <a:lvl2pPr marL="393700" indent="0">
              <a:buNone/>
              <a:defRPr>
                <a:solidFill>
                  <a:srgbClr val="20343A"/>
                </a:solidFill>
              </a:defRPr>
            </a:lvl2pPr>
            <a:lvl3pPr marL="749300" indent="0">
              <a:buNone/>
              <a:defRPr>
                <a:solidFill>
                  <a:srgbClr val="20343A"/>
                </a:solidFill>
              </a:defRPr>
            </a:lvl3pPr>
            <a:lvl4pPr marL="1092200" indent="0">
              <a:buNone/>
              <a:defRPr>
                <a:solidFill>
                  <a:srgbClr val="20343A"/>
                </a:solidFill>
              </a:defRPr>
            </a:lvl4pPr>
            <a:lvl5pPr marL="1371600" indent="0">
              <a:buNone/>
              <a:defRPr>
                <a:solidFill>
                  <a:srgbClr val="20343A"/>
                </a:solidFill>
              </a:defRPr>
            </a:lvl5pPr>
          </a:lstStyle>
          <a:p>
            <a:pPr lvl="0"/>
            <a:r>
              <a:rPr lang="en-US" dirty="0" err="1"/>
              <a:t>ca.com</a:t>
            </a:r>
            <a:endParaRPr lang="en-US" dirty="0"/>
          </a:p>
        </p:txBody>
      </p:sp>
      <p:pic>
        <p:nvPicPr>
          <p:cNvPr id="27" name="Picture Placeholder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597127" y="2401856"/>
            <a:ext cx="198120" cy="20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Picture Placeholder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4597127" y="2656137"/>
            <a:ext cx="198120" cy="20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Picture Placeholder 11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 bwMode="black">
          <a:xfrm>
            <a:off x="4597127" y="2910419"/>
            <a:ext cx="198120" cy="209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Straight Connector 13"/>
          <p:cNvCxnSpPr/>
          <p:nvPr userDrawn="1"/>
        </p:nvCxnSpPr>
        <p:spPr bwMode="invGray">
          <a:xfrm>
            <a:off x="3971860" y="1336326"/>
            <a:ext cx="0" cy="2470849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05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Divider Slide - Title Case, Calibri 36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</p:spTree>
    <p:extLst>
      <p:ext uri="{BB962C8B-B14F-4D97-AF65-F5344CB8AC3E}">
        <p14:creationId xmlns:p14="http://schemas.microsoft.com/office/powerpoint/2010/main" val="288955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Divider Slide - Title Case, Calibri 36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</p:spTree>
    <p:extLst>
      <p:ext uri="{BB962C8B-B14F-4D97-AF65-F5344CB8AC3E}">
        <p14:creationId xmlns:p14="http://schemas.microsoft.com/office/powerpoint/2010/main" val="3935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9509" y="1046253"/>
            <a:ext cx="8224982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4448175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6448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9509" y="1046253"/>
            <a:ext cx="8224982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3" y="649411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/>
              <a:t>Subtitle | 18 </a:t>
            </a:r>
            <a:r>
              <a:rPr lang="en-US" dirty="0" err="1"/>
              <a:t>Pt</a:t>
            </a:r>
            <a:r>
              <a:rPr lang="en-US" dirty="0"/>
              <a:t> | Max 2 Lines | Max Character: 100 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4448175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559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4448175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02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3" y="649411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/>
              <a:t>Subtitle | 18 </a:t>
            </a:r>
            <a:r>
              <a:rPr lang="en-US" dirty="0" err="1"/>
              <a:t>Pt</a:t>
            </a:r>
            <a:r>
              <a:rPr lang="en-US" dirty="0"/>
              <a:t> | Max 2 Lines | Max Character: 100 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lnSpc>
                <a:spcPts val="2880"/>
              </a:lnSpc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46253"/>
            <a:ext cx="4038600" cy="3385337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tx1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4448175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5608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4448175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088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487313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743" y="649411"/>
            <a:ext cx="8224521" cy="253916"/>
          </a:xfrm>
        </p:spPr>
        <p:txBody>
          <a:bodyPr vert="horz" lIns="91440" tIns="0" rIns="91440" bIns="0" rtlCol="0" anchor="t">
            <a:sp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dirty="0"/>
              <a:t>Subtitle | 18 </a:t>
            </a:r>
            <a:r>
              <a:rPr lang="en-US" dirty="0" err="1"/>
              <a:t>Pt</a:t>
            </a:r>
            <a:r>
              <a:rPr lang="en-US" dirty="0"/>
              <a:t> | Max 2 Lines | Max Character: 100 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0185" y="4448175"/>
            <a:ext cx="8223631" cy="2047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8676D"/>
                </a:solidFill>
              </a:defRPr>
            </a:lvl1pPr>
            <a:lvl2pPr marL="393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7493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0922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13716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8156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</p:spPr>
        <p:txBody>
          <a:bodyPr lIns="274320" tIns="365760" rIns="91440" bIns="1280160" anchor="t" anchorCtr="0"/>
          <a:lstStyle>
            <a:lvl1pPr algn="l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960787" y="1"/>
            <a:ext cx="2167128" cy="3672487"/>
          </a:xfrm>
          <a:solidFill>
            <a:srgbClr val="19272C">
              <a:alpha val="95000"/>
            </a:srgbClr>
          </a:solidFill>
        </p:spPr>
        <p:txBody>
          <a:bodyPr vert="horz" lIns="182880" tIns="182880" rIns="91440" bIns="182880" rtlCol="0" anchor="b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dirty="0">
                <a:solidFill>
                  <a:srgbClr val="FFFFFF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</p:spTree>
    <p:extLst>
      <p:ext uri="{BB962C8B-B14F-4D97-AF65-F5344CB8AC3E}">
        <p14:creationId xmlns:p14="http://schemas.microsoft.com/office/powerpoint/2010/main" val="149601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735"/>
            <a:ext cx="8229600" cy="87511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0"/>
          </p:nvPr>
        </p:nvSpPr>
        <p:spPr>
          <a:xfrm>
            <a:off x="441027" y="991451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1"/>
          </p:nvPr>
        </p:nvSpPr>
        <p:spPr>
          <a:xfrm>
            <a:off x="441027" y="1577515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half" idx="12"/>
          </p:nvPr>
        </p:nvSpPr>
        <p:spPr>
          <a:xfrm>
            <a:off x="441027" y="2163579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sz="half" idx="13"/>
          </p:nvPr>
        </p:nvSpPr>
        <p:spPr>
          <a:xfrm>
            <a:off x="441027" y="2749643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4"/>
          </p:nvPr>
        </p:nvSpPr>
        <p:spPr>
          <a:xfrm>
            <a:off x="441027" y="3335707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sz="half" idx="15"/>
          </p:nvPr>
        </p:nvSpPr>
        <p:spPr>
          <a:xfrm>
            <a:off x="441027" y="3921772"/>
            <a:ext cx="8230215" cy="457463"/>
          </a:xfrm>
          <a:prstGeom prst="rect">
            <a:avLst/>
          </a:prstGeom>
          <a:solidFill>
            <a:srgbClr val="19272C"/>
          </a:solidFill>
        </p:spPr>
        <p:txBody>
          <a:bodyPr lIns="914400" bIns="137160" anchor="ctr"/>
          <a:lstStyle>
            <a:lvl1pPr marL="0" indent="0" algn="l">
              <a:lnSpc>
                <a:spcPts val="2880"/>
              </a:lnSpc>
              <a:buNone/>
              <a:defRPr sz="1600" b="1" cap="all">
                <a:solidFill>
                  <a:srgbClr val="FFFFFF"/>
                </a:solidFill>
              </a:defRPr>
            </a:lvl1pPr>
            <a:lvl2pPr>
              <a:defRPr sz="2000" b="0">
                <a:solidFill>
                  <a:schemeClr val="tx1"/>
                </a:solidFill>
              </a:defRPr>
            </a:lvl2pPr>
            <a:lvl3pPr>
              <a:defRPr sz="1800" b="0">
                <a:solidFill>
                  <a:schemeClr val="tx1"/>
                </a:solidFill>
              </a:defRPr>
            </a:lvl3pPr>
            <a:lvl4pPr>
              <a:defRPr sz="1600" b="0">
                <a:solidFill>
                  <a:schemeClr val="tx1"/>
                </a:solidFill>
              </a:defRPr>
            </a:lvl4pPr>
            <a:lvl5pPr>
              <a:defRPr sz="1400" b="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710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57735"/>
            <a:ext cx="8229600" cy="875111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/>
          <a:p>
            <a:r>
              <a:rPr lang="en-US" dirty="0"/>
              <a:t>Title - Title Case, Calibri 28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457200" y="1045390"/>
            <a:ext cx="8229600" cy="33941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Bullet 1, Calibri regular 24 </a:t>
            </a:r>
            <a:r>
              <a:rPr lang="en-US" dirty="0" err="1"/>
              <a:t>pt</a:t>
            </a:r>
            <a:endParaRPr lang="en-US" dirty="0"/>
          </a:p>
          <a:p>
            <a:pPr lvl="1"/>
            <a:r>
              <a:rPr lang="en-US" dirty="0"/>
              <a:t>Sub-bullet, Calibri regular 20 </a:t>
            </a:r>
            <a:r>
              <a:rPr lang="en-US" dirty="0" err="1"/>
              <a:t>pt</a:t>
            </a:r>
            <a:endParaRPr lang="en-US" dirty="0"/>
          </a:p>
          <a:p>
            <a:pPr lvl="2"/>
            <a:r>
              <a:rPr lang="en-US" dirty="0"/>
              <a:t>Sub-sub-bullet, Calibri regular 18pt</a:t>
            </a:r>
          </a:p>
          <a:p>
            <a:pPr lvl="3"/>
            <a:r>
              <a:rPr lang="en-US" dirty="0"/>
              <a:t>Sub-sub-sub bullet, Calibri regular 16 </a:t>
            </a:r>
            <a:r>
              <a:rPr lang="en-US" dirty="0" err="1"/>
              <a:t>pt</a:t>
            </a:r>
            <a:endParaRPr lang="en-US" dirty="0"/>
          </a:p>
          <a:p>
            <a:pPr lvl="4"/>
            <a:r>
              <a:rPr lang="en-US" dirty="0"/>
              <a:t>Sub-sub-sub-sub bullet, Calibri regular 14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black">
          <a:xfrm>
            <a:off x="393809" y="4851950"/>
            <a:ext cx="527125" cy="250796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022D67-B6E1-4BFD-B491-C53D2455AE9B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7A5AB"/>
                </a:solidFill>
                <a:effectLst/>
                <a:uLnTx/>
                <a:uFillTx/>
                <a:latin typeface="Calibri"/>
                <a:ea typeface="Arial Unicode MS" pitchFamily="34" charset="-128"/>
                <a:cs typeface="Arial Unicode MS" pitchFamily="34" charset="-128"/>
              </a:rPr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97A5AB"/>
              </a:solidFill>
              <a:effectLst/>
              <a:uLnTx/>
              <a:uFillTx/>
              <a:latin typeface="Calibri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 bwMode="black">
          <a:xfrm>
            <a:off x="1251787" y="4851950"/>
            <a:ext cx="6649154" cy="250796"/>
          </a:xfrm>
          <a:prstGeom prst="rect">
            <a:avLst/>
          </a:prstGeom>
          <a:noFill/>
        </p:spPr>
        <p:txBody>
          <a:bodyPr wrap="square" rtlCol="0" anchor="b" anchorCtr="0">
            <a:no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all" spc="0" normalizeH="0" baseline="0" noProof="0" dirty="0">
                <a:ln>
                  <a:noFill/>
                </a:ln>
                <a:solidFill>
                  <a:srgbClr val="97A5AB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© 2017 CA. All rights reserved.</a:t>
            </a:r>
          </a:p>
        </p:txBody>
      </p:sp>
      <p:pic>
        <p:nvPicPr>
          <p:cNvPr id="11" name="Picture 10" descr="ca_r_1cr.eps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8288620" y="4724506"/>
            <a:ext cx="437838" cy="363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995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6" r:id="rId1"/>
    <p:sldLayoutId id="2147483815" r:id="rId2"/>
    <p:sldLayoutId id="2147483816" r:id="rId3"/>
    <p:sldLayoutId id="2147483817" r:id="rId4"/>
    <p:sldLayoutId id="2147483818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hf sldNum="0"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lang="en-US" sz="2800" b="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lnSpc>
          <a:spcPts val="2880"/>
        </a:lnSpc>
        <a:spcBef>
          <a:spcPts val="1200"/>
        </a:spcBef>
        <a:spcAft>
          <a:spcPts val="200"/>
        </a:spcAft>
        <a:buClr>
          <a:schemeClr val="tx1"/>
        </a:buClr>
        <a:buFont typeface="Wingdings" charset="2"/>
        <a:buChar char="§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79450" indent="-28575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Arial"/>
        <a:buChar char="–"/>
        <a:defRPr sz="2000" b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779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Wingdings" charset="2"/>
        <a:buChar char="§"/>
        <a:defRPr sz="1800" b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20800" marR="0" indent="-228600" algn="l" defTabSz="457200" rtl="0" eaLnBrk="1" fontAlgn="auto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SzTx/>
        <a:buFont typeface="Arial"/>
        <a:buChar char="–"/>
        <a:tabLst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tx1"/>
        </a:buClr>
        <a:buFont typeface="Wingdings" charset="2"/>
        <a:buChar char="§"/>
        <a:tabLst/>
        <a:defRPr sz="1400" b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black">
          <a:xfrm>
            <a:off x="438193" y="873003"/>
            <a:ext cx="8229600" cy="10805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Divider Slide - Title Case, Calibri 36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2 Line Max</a:t>
            </a:r>
          </a:p>
        </p:txBody>
      </p:sp>
    </p:spTree>
    <p:extLst>
      <p:ext uri="{BB962C8B-B14F-4D97-AF65-F5344CB8AC3E}">
        <p14:creationId xmlns:p14="http://schemas.microsoft.com/office/powerpoint/2010/main" val="2737094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46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hf sldNum="0"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kumimoji="0" lang="en-US" sz="3600" b="0" i="0" u="none" strike="noStrike" kern="1200" cap="none" spc="0" normalizeH="0" baseline="0" noProof="0" dirty="0">
          <a:ln>
            <a:noFill/>
          </a:ln>
          <a:solidFill>
            <a:schemeClr val="bg1"/>
          </a:solidFill>
          <a:effectLst/>
          <a:uLnTx/>
          <a:uFillTx/>
          <a:latin typeface="+mn-lt"/>
          <a:ea typeface="+mn-ea"/>
          <a:cs typeface="+mn-cs"/>
        </a:defRPr>
      </a:lvl1pPr>
    </p:titleStyle>
    <p:bodyStyle>
      <a:lvl1pPr marL="342900" indent="-342900" algn="l" defTabSz="457200" rtl="0" eaLnBrk="1" latinLnBrk="0" hangingPunct="1">
        <a:lnSpc>
          <a:spcPts val="2880"/>
        </a:lnSpc>
        <a:spcBef>
          <a:spcPts val="1200"/>
        </a:spcBef>
        <a:spcAft>
          <a:spcPts val="200"/>
        </a:spcAft>
        <a:buClr>
          <a:schemeClr val="bg1"/>
        </a:buClr>
        <a:buFont typeface="Wingdings" charset="2"/>
        <a:buChar char="§"/>
        <a:defRPr sz="2400" b="0" kern="1200">
          <a:solidFill>
            <a:schemeClr val="bg1"/>
          </a:solidFill>
          <a:latin typeface="+mn-lt"/>
          <a:ea typeface="+mn-ea"/>
          <a:cs typeface="+mn-cs"/>
        </a:defRPr>
      </a:lvl1pPr>
      <a:lvl2pPr marL="679450" indent="-28575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Arial"/>
        <a:buChar char="–"/>
        <a:defRPr sz="20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9779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Wingdings" charset="2"/>
        <a:buChar char="§"/>
        <a:defRPr sz="1800" b="0" kern="1200">
          <a:solidFill>
            <a:schemeClr val="bg1"/>
          </a:solidFill>
          <a:latin typeface="+mn-lt"/>
          <a:ea typeface="+mn-ea"/>
          <a:cs typeface="+mn-cs"/>
        </a:defRPr>
      </a:lvl3pPr>
      <a:lvl4pPr marL="1320800" marR="0" indent="-228600" algn="l" defTabSz="457200" rtl="0" eaLnBrk="1" fontAlgn="auto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SzTx/>
        <a:buFont typeface="Arial"/>
        <a:buChar char="–"/>
        <a:tabLst/>
        <a:defRPr sz="1600" b="0" kern="1200">
          <a:solidFill>
            <a:schemeClr val="bg1"/>
          </a:solidFill>
          <a:latin typeface="+mn-lt"/>
          <a:ea typeface="+mn-ea"/>
          <a:cs typeface="+mn-cs"/>
        </a:defRPr>
      </a:lvl4pPr>
      <a:lvl5pPr marL="1600200" indent="-228600" algn="l" defTabSz="4572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Clr>
          <a:schemeClr val="bg1"/>
        </a:buClr>
        <a:buFont typeface="Wingdings" charset="2"/>
        <a:buChar char="§"/>
        <a:tabLst/>
        <a:defRPr sz="1600" b="0" kern="1200" baseline="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5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627" y="644653"/>
            <a:ext cx="7947763" cy="1920526"/>
          </a:xfrm>
        </p:spPr>
        <p:txBody>
          <a:bodyPr/>
          <a:lstStyle/>
          <a:p>
            <a:r>
              <a:rPr lang="en-US" cap="all" dirty="0">
                <a:cs typeface="Arial Unicode MS" pitchFamily="34" charset="-128"/>
              </a:rPr>
              <a:t>Route</a:t>
            </a:r>
            <a:r>
              <a:rPr lang="en-US" sz="9600" dirty="0"/>
              <a:t> </a:t>
            </a:r>
            <a:r>
              <a:rPr lang="en-US" cap="all" dirty="0">
                <a:cs typeface="Arial Unicode MS" pitchFamily="34" charset="-128"/>
              </a:rPr>
              <a:t>Optimization Solution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627" y="2154173"/>
            <a:ext cx="6456116" cy="616579"/>
          </a:xfrm>
        </p:spPr>
        <p:txBody>
          <a:bodyPr/>
          <a:lstStyle/>
          <a:p>
            <a:r>
              <a:rPr lang="en-US" dirty="0"/>
              <a:t>Ashirvad Gupta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33628" y="3045699"/>
            <a:ext cx="6456116" cy="585396"/>
          </a:xfrm>
        </p:spPr>
        <p:txBody>
          <a:bodyPr/>
          <a:lstStyle/>
          <a:p>
            <a:pPr lvl="0"/>
            <a:r>
              <a:rPr lang="en-US" dirty="0"/>
              <a:t>April 22</a:t>
            </a:r>
            <a:r>
              <a:rPr lang="en-US" baseline="30000" dirty="0"/>
              <a:t>nd</a:t>
            </a:r>
            <a:r>
              <a:rPr lang="en-US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2751775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7313"/>
          </a:xfrm>
        </p:spPr>
        <p:txBody>
          <a:bodyPr/>
          <a:lstStyle/>
          <a:p>
            <a:r>
              <a:rPr lang="en-US" dirty="0"/>
              <a:t>Line of Action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8534400" cy="3385337"/>
          </a:xfrm>
        </p:spPr>
        <p:txBody>
          <a:bodyPr/>
          <a:lstStyle/>
          <a:p>
            <a:r>
              <a:rPr lang="en-US" dirty="0"/>
              <a:t>Minimize overall time for Program Execution</a:t>
            </a:r>
          </a:p>
          <a:p>
            <a:endParaRPr lang="en-US" dirty="0"/>
          </a:p>
          <a:p>
            <a:pPr marL="1371600" lvl="4" indent="0">
              <a:buNone/>
            </a:pPr>
            <a:r>
              <a:rPr lang="en-US" sz="2800" dirty="0"/>
              <a:t>Minimize ∑x</a:t>
            </a:r>
            <a:r>
              <a:rPr lang="en-US" sz="2800" baseline="-25000" dirty="0"/>
              <a:t>ij </a:t>
            </a:r>
            <a:r>
              <a:rPr lang="en-US" sz="2800" dirty="0"/>
              <a:t>+ ∑y</a:t>
            </a:r>
            <a:r>
              <a:rPr lang="en-US" sz="2800" baseline="-25000" dirty="0"/>
              <a:t>j </a:t>
            </a:r>
            <a:r>
              <a:rPr lang="en-US" sz="2800" dirty="0"/>
              <a:t>+ ∑p</a:t>
            </a:r>
          </a:p>
          <a:p>
            <a:pPr marL="1371600" lvl="4" indent="0">
              <a:buNone/>
            </a:pPr>
            <a:r>
              <a:rPr lang="en-US" sz="2000" dirty="0"/>
              <a:t>₳ x</a:t>
            </a:r>
            <a:r>
              <a:rPr lang="en-US" sz="2000" baseline="-25000" dirty="0"/>
              <a:t>ij </a:t>
            </a:r>
            <a:r>
              <a:rPr lang="en-US" sz="2000" dirty="0"/>
              <a:t>= x</a:t>
            </a:r>
            <a:r>
              <a:rPr lang="en-US" sz="2000" baseline="-25000" dirty="0"/>
              <a:t>ji</a:t>
            </a:r>
            <a:endParaRPr lang="en-US" sz="2000" dirty="0"/>
          </a:p>
          <a:p>
            <a:pPr marL="1371600" lvl="4" indent="0">
              <a:buNone/>
            </a:pPr>
            <a:r>
              <a:rPr lang="en-US" sz="2000" dirty="0"/>
              <a:t>where x</a:t>
            </a:r>
            <a:r>
              <a:rPr lang="en-US" sz="2000" baseline="-25000" dirty="0"/>
              <a:t>ij </a:t>
            </a:r>
            <a:r>
              <a:rPr lang="en-US" sz="2000" dirty="0"/>
              <a:t>is the travel time from stop i to j</a:t>
            </a:r>
          </a:p>
          <a:p>
            <a:pPr marL="1371600" lvl="4" indent="0">
              <a:buNone/>
            </a:pPr>
            <a:r>
              <a:rPr lang="en-US" sz="2000" dirty="0"/>
              <a:t>   and y</a:t>
            </a:r>
            <a:r>
              <a:rPr lang="en-US" sz="2000" baseline="-25000" dirty="0"/>
              <a:t>j</a:t>
            </a:r>
            <a:r>
              <a:rPr lang="en-US" sz="2000" dirty="0"/>
              <a:t> is the job execution time at stop j</a:t>
            </a:r>
          </a:p>
          <a:p>
            <a:pPr marL="1371600" lvl="4" indent="0">
              <a:buNone/>
            </a:pPr>
            <a:r>
              <a:rPr lang="en-US" sz="2000" dirty="0"/>
              <a:t>   and p</a:t>
            </a:r>
            <a:r>
              <a:rPr lang="en-US" sz="2000" baseline="-25000" dirty="0"/>
              <a:t> </a:t>
            </a:r>
            <a:r>
              <a:rPr lang="en-US" sz="2000" dirty="0"/>
              <a:t>is the penalty for a route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3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7313"/>
          </a:xfrm>
        </p:spPr>
        <p:txBody>
          <a:bodyPr/>
          <a:lstStyle/>
          <a:p>
            <a:r>
              <a:rPr lang="en-US" dirty="0"/>
              <a:t>Methods Implemented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8534400" cy="33853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Depot’s Nearest Neighbors Model (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DNN Model</a:t>
            </a:r>
            <a:r>
              <a:rPr lang="en-US" dirty="0"/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Genetic Algorithm</a:t>
            </a:r>
            <a:r>
              <a:rPr lang="en-US" dirty="0"/>
              <a:t> Model using Randomly Generated Initial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Genetic Algorithm Model using DNN Generated Initial Population</a:t>
            </a:r>
          </a:p>
        </p:txBody>
      </p:sp>
    </p:spTree>
    <p:extLst>
      <p:ext uri="{BB962C8B-B14F-4D97-AF65-F5344CB8AC3E}">
        <p14:creationId xmlns:p14="http://schemas.microsoft.com/office/powerpoint/2010/main" val="404104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7313"/>
          </a:xfrm>
        </p:spPr>
        <p:txBody>
          <a:bodyPr/>
          <a:lstStyle/>
          <a:p>
            <a:r>
              <a:rPr lang="en-US" dirty="0"/>
              <a:t>Evaluation Metric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8534400" cy="3385337"/>
          </a:xfrm>
        </p:spPr>
        <p:txBody>
          <a:bodyPr/>
          <a:lstStyle/>
          <a:p>
            <a:r>
              <a:rPr lang="en-US" dirty="0"/>
              <a:t>Evaluation metric is best fitness values and cost for all the 6 sets of parameters with minimum execution time.</a:t>
            </a:r>
          </a:p>
          <a:p>
            <a:r>
              <a:rPr lang="en-US" dirty="0"/>
              <a:t>Time taken to generate a solution for a parameter</a:t>
            </a:r>
          </a:p>
          <a:p>
            <a:pPr lvl="1"/>
            <a:r>
              <a:rPr lang="en-US" dirty="0"/>
              <a:t>DNN Model – 2 seconds</a:t>
            </a:r>
          </a:p>
          <a:p>
            <a:pPr lvl="1"/>
            <a:r>
              <a:rPr lang="en-US" dirty="0"/>
              <a:t>GA Model with Random Initial Population- 18 to 30 minutes</a:t>
            </a:r>
          </a:p>
          <a:p>
            <a:pPr lvl="1"/>
            <a:r>
              <a:rPr lang="en-US" dirty="0"/>
              <a:t>GA Model with DNN Initial Population-  4 to 20 minutes.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57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83431" y="1046163"/>
            <a:ext cx="3386137" cy="3386137"/>
          </a:xfr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3380"/>
            <a:ext cx="4286250" cy="43891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5016" y="373380"/>
            <a:ext cx="4515624" cy="438912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2334038" y="1046163"/>
            <a:ext cx="284921" cy="384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477617" y="1484243"/>
            <a:ext cx="1987826" cy="914400"/>
          </a:xfrm>
          <a:prstGeom prst="rect">
            <a:avLst/>
          </a:prstGeom>
          <a:solidFill>
            <a:schemeClr val="bg2"/>
          </a:solidFill>
        </p:spPr>
        <p:txBody>
          <a:bodyPr wrap="none" tIns="91440" bIns="91440" rtlCol="0" anchor="ctr" anchorCtr="0"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GA Model using DNN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10 minutes and 47 seconds</a:t>
            </a:r>
          </a:p>
          <a:p>
            <a:pPr algn="ctr"/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6902828" y="1046163"/>
            <a:ext cx="284921" cy="384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046407" y="1484243"/>
            <a:ext cx="1987826" cy="914400"/>
          </a:xfrm>
          <a:prstGeom prst="rect">
            <a:avLst/>
          </a:prstGeom>
          <a:solidFill>
            <a:schemeClr val="bg2"/>
          </a:solidFill>
        </p:spPr>
        <p:txBody>
          <a:bodyPr wrap="none" tIns="91440" bIns="91440" rtlCol="0" anchor="ctr" anchorCtr="0"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GA Model using Random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 Population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22 minutes and 18 seconds</a:t>
            </a:r>
          </a:p>
          <a:p>
            <a:pPr algn="ctr"/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662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15C1540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9586" y="702365"/>
            <a:ext cx="8413323" cy="3856107"/>
          </a:xfrm>
        </p:spPr>
      </p:pic>
    </p:spTree>
    <p:extLst>
      <p:ext uri="{BB962C8B-B14F-4D97-AF65-F5344CB8AC3E}">
        <p14:creationId xmlns:p14="http://schemas.microsoft.com/office/powerpoint/2010/main" val="301651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7CD36F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059" y="776080"/>
            <a:ext cx="8362124" cy="3832640"/>
          </a:xfrm>
        </p:spPr>
      </p:pic>
    </p:spTree>
    <p:extLst>
      <p:ext uri="{BB962C8B-B14F-4D97-AF65-F5344CB8AC3E}">
        <p14:creationId xmlns:p14="http://schemas.microsoft.com/office/powerpoint/2010/main" val="4139226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74C3260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3709" y="815009"/>
            <a:ext cx="8167554" cy="3743463"/>
          </a:xfrm>
        </p:spPr>
      </p:pic>
    </p:spTree>
    <p:extLst>
      <p:ext uri="{BB962C8B-B14F-4D97-AF65-F5344CB8AC3E}">
        <p14:creationId xmlns:p14="http://schemas.microsoft.com/office/powerpoint/2010/main" val="98130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7313"/>
          </a:xfrm>
        </p:spPr>
        <p:txBody>
          <a:bodyPr/>
          <a:lstStyle/>
          <a:p>
            <a:r>
              <a:rPr lang="en-US" dirty="0"/>
              <a:t>GA Model using DNN Generated Initial Population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199" y="717452"/>
            <a:ext cx="8488017" cy="371413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9" y="717452"/>
            <a:ext cx="8201465" cy="391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002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199" y="717452"/>
            <a:ext cx="8488017" cy="371413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590685"/>
            <a:ext cx="8904849" cy="417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2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199" y="717452"/>
            <a:ext cx="8488017" cy="371413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47" y="580257"/>
            <a:ext cx="8918713" cy="411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4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7313"/>
          </a:xfrm>
        </p:spPr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8534400" cy="3385337"/>
          </a:xfrm>
        </p:spPr>
        <p:txBody>
          <a:bodyPr/>
          <a:lstStyle/>
          <a:p>
            <a:r>
              <a:rPr lang="en-US" dirty="0"/>
              <a:t>To develop an optimal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routing solution</a:t>
            </a:r>
            <a:r>
              <a:rPr lang="en-US" dirty="0"/>
              <a:t> for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Spring Cleaning Services</a:t>
            </a:r>
            <a:r>
              <a:rPr lang="en-US" dirty="0"/>
              <a:t> which enables timely and qualitative service for their customers at a reduced cost.</a:t>
            </a:r>
          </a:p>
        </p:txBody>
      </p:sp>
    </p:spTree>
    <p:extLst>
      <p:ext uri="{BB962C8B-B14F-4D97-AF65-F5344CB8AC3E}">
        <p14:creationId xmlns:p14="http://schemas.microsoft.com/office/powerpoint/2010/main" val="3330666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0131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0184" y="957353"/>
            <a:ext cx="8226616" cy="3385337"/>
          </a:xfrm>
        </p:spPr>
        <p:txBody>
          <a:bodyPr/>
          <a:lstStyle/>
          <a:p>
            <a:r>
              <a:rPr lang="en-US" dirty="0"/>
              <a:t>With DNN generated Population in GA model, routes are further optimized for all set of parameters.</a:t>
            </a:r>
          </a:p>
          <a:p>
            <a:r>
              <a:rPr lang="en-US" dirty="0"/>
              <a:t>Model gives most optimal solution for stops range 4 to 6 with minimum penalty.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368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0131"/>
          </a:xfrm>
        </p:spPr>
        <p:txBody>
          <a:bodyPr/>
          <a:lstStyle/>
          <a:p>
            <a:r>
              <a:rPr lang="en-US" dirty="0"/>
              <a:t>Scope of Improvement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8226616" cy="3385337"/>
          </a:xfrm>
        </p:spPr>
        <p:txBody>
          <a:bodyPr/>
          <a:lstStyle/>
          <a:p>
            <a:r>
              <a:rPr lang="en-US" dirty="0"/>
              <a:t>Sensitivity Analysis can be done.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20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8226616" cy="3385337"/>
          </a:xfrm>
        </p:spPr>
        <p:txBody>
          <a:bodyPr/>
          <a:lstStyle/>
          <a:p>
            <a:pPr marL="0" indent="0">
              <a:buNone/>
            </a:pPr>
            <a:endParaRPr lang="en-US" sz="16600" dirty="0"/>
          </a:p>
          <a:p>
            <a:pPr marL="0" indent="0">
              <a:buNone/>
            </a:pPr>
            <a:endParaRPr lang="en-US" sz="16600" dirty="0"/>
          </a:p>
          <a:p>
            <a:pPr marL="0" indent="0">
              <a:buNone/>
            </a:pPr>
            <a:endParaRPr lang="en-US" sz="16600" dirty="0"/>
          </a:p>
          <a:p>
            <a:pPr marL="0" indent="0">
              <a:buNone/>
            </a:pPr>
            <a:r>
              <a:rPr lang="en-US" sz="16600" dirty="0"/>
              <a:t>			Q &amp; A</a:t>
            </a:r>
          </a:p>
        </p:txBody>
      </p:sp>
    </p:spTree>
    <p:extLst>
      <p:ext uri="{BB962C8B-B14F-4D97-AF65-F5344CB8AC3E}">
        <p14:creationId xmlns:p14="http://schemas.microsoft.com/office/powerpoint/2010/main" val="139769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232530"/>
              </p:ext>
            </p:extLst>
          </p:nvPr>
        </p:nvGraphicFramePr>
        <p:xfrm>
          <a:off x="2416797" y="2307121"/>
          <a:ext cx="3122612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Packager Shell Object" showAsIcon="1" r:id="rId3" imgW="3122640" imgH="863640" progId="Package">
                  <p:embed/>
                </p:oleObj>
              </mc:Choice>
              <mc:Fallback>
                <p:oleObj name="Packager Shell Object" showAsIcon="1" r:id="rId3" imgW="3122640" imgH="863640" progId="Package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16797" y="2307121"/>
                        <a:ext cx="3122612" cy="86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401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7313"/>
          </a:xfrm>
        </p:spPr>
        <p:txBody>
          <a:bodyPr/>
          <a:lstStyle/>
          <a:p>
            <a:r>
              <a:rPr lang="en-US" dirty="0"/>
              <a:t>Stakeholders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86" y="3084540"/>
            <a:ext cx="2708564" cy="1600200"/>
          </a:xfrm>
          <a:prstGeom prst="rect">
            <a:avLst/>
          </a:prstGeom>
        </p:spPr>
      </p:pic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0145" y="3084540"/>
            <a:ext cx="1608949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4550" y="0"/>
            <a:ext cx="3442855" cy="3442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729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7313"/>
          </a:xfrm>
        </p:spPr>
        <p:txBody>
          <a:bodyPr/>
          <a:lstStyle/>
          <a:p>
            <a:r>
              <a:rPr lang="en-US" dirty="0"/>
              <a:t>Data Understanding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8534400" cy="3757660"/>
          </a:xfrm>
        </p:spPr>
        <p:txBody>
          <a:bodyPr/>
          <a:lstStyle/>
          <a:p>
            <a:r>
              <a:rPr lang="en-US" dirty="0"/>
              <a:t>Variables: </a:t>
            </a:r>
          </a:p>
          <a:p>
            <a:pPr lvl="1"/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time taken for service</a:t>
            </a:r>
            <a:endParaRPr lang="en-US" dirty="0"/>
          </a:p>
          <a:p>
            <a:pPr lvl="1"/>
            <a:r>
              <a:rPr lang="en-US" dirty="0"/>
              <a:t>distance between stops (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depots</a:t>
            </a:r>
            <a:r>
              <a:rPr lang="en-US" dirty="0"/>
              <a:t> or service stops)</a:t>
            </a:r>
          </a:p>
          <a:p>
            <a:pPr lvl="1"/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time frame </a:t>
            </a:r>
            <a:r>
              <a:rPr lang="en-US" dirty="0"/>
              <a:t>specified by the customers.</a:t>
            </a:r>
          </a:p>
          <a:p>
            <a:r>
              <a:rPr lang="en-US" dirty="0"/>
              <a:t>Constraints:</a:t>
            </a:r>
          </a:p>
          <a:p>
            <a:pPr lvl="1"/>
            <a:r>
              <a:rPr lang="en-US" dirty="0"/>
              <a:t>minimum and maximum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stops</a:t>
            </a:r>
            <a:r>
              <a:rPr lang="en-US" dirty="0"/>
              <a:t> per route</a:t>
            </a:r>
          </a:p>
          <a:p>
            <a:pPr lvl="1"/>
            <a:r>
              <a:rPr lang="en-US" dirty="0"/>
              <a:t>maximum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route time </a:t>
            </a:r>
            <a:r>
              <a:rPr lang="en-US" dirty="0"/>
              <a:t>for a vehicle</a:t>
            </a:r>
          </a:p>
          <a:p>
            <a:pPr lvl="1"/>
            <a:r>
              <a:rPr lang="en-US" dirty="0"/>
              <a:t>minimum and maximum allowable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time window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705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03"/>
          <p:cNvSpPr txBox="1">
            <a:spLocks noGrp="1"/>
          </p:cNvSpPr>
          <p:nvPr>
            <p:ph type="title"/>
          </p:nvPr>
        </p:nvSpPr>
        <p:spPr>
          <a:xfrm>
            <a:off x="457200" y="157734"/>
            <a:ext cx="8229600" cy="48731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 Understanding</a:t>
            </a:r>
          </a:p>
        </p:txBody>
      </p:sp>
      <p:sp>
        <p:nvSpPr>
          <p:cNvPr id="16" name="Shape 104"/>
          <p:cNvSpPr/>
          <p:nvPr/>
        </p:nvSpPr>
        <p:spPr>
          <a:xfrm>
            <a:off x="5013712" y="2542914"/>
            <a:ext cx="3990900" cy="2162807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libri"/>
              <a:buNone/>
            </a:pPr>
            <a:r>
              <a:rPr lang="en-US" sz="1200" b="0" i="0" u="none" strike="noStrike" cap="none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Observations:</a:t>
            </a:r>
          </a:p>
          <a:p>
            <a:pPr marL="228600" marR="0" lvl="0" indent="-228600" algn="l" rtl="0">
              <a:lnSpc>
                <a:spcPct val="143333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AutoNum type="arabicParenR"/>
            </a:pPr>
            <a:r>
              <a:rPr lang="en-US" sz="1200" b="0" i="0" u="none" strike="noStrike" cap="none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195 X 195 Travel Time - 38025 Observations needed</a:t>
            </a:r>
          </a:p>
          <a:p>
            <a:pPr marL="228600" marR="0" lvl="0" indent="-228600" algn="l" rtl="0">
              <a:lnSpc>
                <a:spcPct val="143333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AutoNum type="arabicParenR"/>
            </a:pPr>
            <a:r>
              <a:rPr lang="en-US" sz="1200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36270 observations</a:t>
            </a:r>
          </a:p>
          <a:p>
            <a:pPr marL="228600" marR="0" lvl="0" indent="-228600" algn="l" rtl="0">
              <a:lnSpc>
                <a:spcPct val="143333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buAutoNum type="arabicParenR"/>
            </a:pPr>
            <a:r>
              <a:rPr lang="en-US" sz="1200" b="0" i="0" u="none" strike="noStrike" cap="none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Max Travel Time – 550 minutes.</a:t>
            </a:r>
          </a:p>
          <a:p>
            <a:pPr marL="228600" marR="0" lvl="0" indent="-228600" algn="l" rtl="0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AutoNum type="arabicParenR"/>
            </a:pPr>
            <a:r>
              <a:rPr lang="en-US" sz="1200" b="0" i="0" u="none" strike="noStrike" cap="none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Multiple cities involved.</a:t>
            </a:r>
          </a:p>
          <a:p>
            <a:pPr marL="0" marR="0" lvl="0" indent="0" algn="l" rtl="0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pic>
        <p:nvPicPr>
          <p:cNvPr id="17" name="Shape 10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2">
            <a:alphaModFix/>
          </a:blip>
          <a:srcRect l="-42500" r="42499"/>
          <a:stretch/>
        </p:blipFill>
        <p:spPr>
          <a:xfrm>
            <a:off x="2086912" y="1035415"/>
            <a:ext cx="6917700" cy="1507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Shape 106"/>
          <p:cNvPicPr preferRelativeResize="0"/>
          <p:nvPr/>
        </p:nvPicPr>
        <p:blipFill rotWithShape="1">
          <a:blip r:embed="rId3">
            <a:alphaModFix/>
          </a:blip>
          <a:srcRect l="-13846" r="13846"/>
          <a:stretch/>
        </p:blipFill>
        <p:spPr>
          <a:xfrm>
            <a:off x="-649290" y="1048345"/>
            <a:ext cx="5472404" cy="149456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07"/>
          <p:cNvSpPr/>
          <p:nvPr/>
        </p:nvSpPr>
        <p:spPr>
          <a:xfrm>
            <a:off x="115136" y="2542914"/>
            <a:ext cx="4707978" cy="136779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libri"/>
              <a:buNone/>
            </a:pPr>
            <a:r>
              <a:rPr lang="en-US" sz="1200" b="0" i="0" u="none" strike="noStrike" cap="none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Observations:</a:t>
            </a:r>
          </a:p>
          <a:p>
            <a:pPr marL="228600" marR="0" lvl="0" indent="-228600" algn="l" rtl="0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libri"/>
              <a:buAutoNum type="arabicParenR"/>
            </a:pPr>
            <a:r>
              <a:rPr lang="en-US" sz="1200" b="0" i="0" u="none" strike="noStrike" cap="none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Max Job Service Time – 285 minutes.</a:t>
            </a:r>
          </a:p>
          <a:p>
            <a:pPr marL="0" marR="0" lvl="0" indent="0" algn="l" rtl="0">
              <a:lnSpc>
                <a:spcPct val="143333"/>
              </a:lnSpc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0" i="0" u="none" strike="noStrike" cap="none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3326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80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12800" y="0"/>
            <a:ext cx="7397750" cy="5143500"/>
          </a:xfrm>
        </p:spPr>
      </p:pic>
    </p:spTree>
    <p:extLst>
      <p:ext uri="{BB962C8B-B14F-4D97-AF65-F5344CB8AC3E}">
        <p14:creationId xmlns:p14="http://schemas.microsoft.com/office/powerpoint/2010/main" val="132044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7313"/>
          </a:xfrm>
        </p:spPr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735103"/>
            <a:ext cx="8534400" cy="3757660"/>
          </a:xfrm>
        </p:spPr>
        <p:txBody>
          <a:bodyPr/>
          <a:lstStyle/>
          <a:p>
            <a:r>
              <a:rPr lang="en-US" dirty="0"/>
              <a:t>Cost of Vehicles.</a:t>
            </a:r>
          </a:p>
          <a:p>
            <a:r>
              <a:rPr lang="en-US" dirty="0"/>
              <a:t>Driver charges.</a:t>
            </a:r>
          </a:p>
          <a:p>
            <a:r>
              <a:rPr lang="en-US" dirty="0"/>
              <a:t>Service Cost.</a:t>
            </a:r>
          </a:p>
          <a:p>
            <a:r>
              <a:rPr lang="en-US" dirty="0"/>
              <a:t>Penalty Cost.</a:t>
            </a:r>
          </a:p>
          <a:p>
            <a:r>
              <a:rPr lang="en-US" dirty="0"/>
              <a:t>One cleaner and driver per vehicle for a route</a:t>
            </a:r>
            <a:r>
              <a:rPr lang="en-US" sz="2000" dirty="0"/>
              <a:t>.</a:t>
            </a:r>
          </a:p>
          <a:p>
            <a:r>
              <a:rPr lang="en-US" dirty="0"/>
              <a:t>Same return time if the travel time for return trip is missing</a:t>
            </a:r>
            <a:r>
              <a:rPr lang="en-US" sz="2000" dirty="0"/>
              <a:t>.</a:t>
            </a:r>
          </a:p>
          <a:p>
            <a:pPr marL="0" lv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1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57735"/>
            <a:ext cx="8229600" cy="487313"/>
          </a:xfrm>
        </p:spPr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046253"/>
            <a:ext cx="8534400" cy="3757660"/>
          </a:xfrm>
        </p:spPr>
        <p:txBody>
          <a:bodyPr/>
          <a:lstStyle/>
          <a:p>
            <a:r>
              <a:rPr lang="en-US" dirty="0"/>
              <a:t>Missing values are imputed with </a:t>
            </a:r>
          </a:p>
          <a:p>
            <a:pPr lvl="1"/>
            <a:r>
              <a:rPr lang="en-US" dirty="0"/>
              <a:t>Reverse Lookup Approach</a:t>
            </a:r>
          </a:p>
          <a:p>
            <a:pPr lvl="1"/>
            <a:r>
              <a:rPr lang="en-US" dirty="0"/>
              <a:t>Nearest Neighbors Approach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1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CA_Event">
  <a:themeElements>
    <a:clrScheme name="CA Technologies">
      <a:dk1>
        <a:srgbClr val="20343A"/>
      </a:dk1>
      <a:lt1>
        <a:srgbClr val="FFFFFF"/>
      </a:lt1>
      <a:dk2>
        <a:srgbClr val="D0D8D8"/>
      </a:dk2>
      <a:lt2>
        <a:srgbClr val="58676D"/>
      </a:lt2>
      <a:accent1>
        <a:srgbClr val="53BBD4"/>
      </a:accent1>
      <a:accent2>
        <a:srgbClr val="BD66A9"/>
      </a:accent2>
      <a:accent3>
        <a:srgbClr val="22475C"/>
      </a:accent3>
      <a:accent4>
        <a:srgbClr val="57C1B4"/>
      </a:accent4>
      <a:accent5>
        <a:srgbClr val="3B2259"/>
      </a:accent5>
      <a:accent6>
        <a:srgbClr val="FFC91C"/>
      </a:accent6>
      <a:hlink>
        <a:srgbClr val="53BBD4"/>
      </a:hlink>
      <a:folHlink>
        <a:srgbClr val="53BBD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38100" cap="flat" cmpd="sng" algn="ctr">
          <a:noFill/>
          <a:prstDash val="solid"/>
        </a:ln>
        <a:effectLst/>
      </a:spPr>
      <a:bodyPr vert="horz" lIns="91440" tIns="91440" rIns="91440" bIns="91440" rtlCol="0" anchor="ctr"/>
      <a:lstStyle>
        <a:defPPr marL="0" marR="0" indent="0" algn="ctr" defTabSz="914400" eaLnBrk="1" fontAlgn="auto" latinLnBrk="0" hangingPunct="1">
          <a:lnSpc>
            <a:spcPts val="172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200" b="0" i="0" u="none" strike="noStrike" kern="0" cap="none" spc="0" normalizeH="0" baseline="0" noProof="0" dirty="0" smtClean="0">
            <a:ln>
              <a:noFill/>
            </a:ln>
            <a:solidFill>
              <a:schemeClr val="accent3"/>
            </a:solidFill>
            <a:effectLst/>
            <a:uLnTx/>
            <a:uFillTx/>
            <a:latin typeface="Calibri"/>
            <a:ea typeface="+mn-ea"/>
            <a:cs typeface="Arial Unicode MS" pitchFamily="34" charset="-128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2"/>
        </a:solidFill>
      </a:spPr>
      <a:bodyPr wrap="none" tIns="91440" bIns="91440" rtlCol="0" anchor="ctr" anchorCtr="0">
        <a:noAutofit/>
      </a:bodyPr>
      <a:lstStyle>
        <a:defPPr algn="ctr"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A Template.potx" id="{1A9C1427-623C-42EA-9B4B-F0831661F459}" vid="{7532987D-30E8-4FB8-A0F8-2BFEE7CFCEB2}"/>
    </a:ext>
  </a:extLst>
</a:theme>
</file>

<file path=ppt/theme/theme2.xml><?xml version="1.0" encoding="utf-8"?>
<a:theme xmlns:a="http://schemas.openxmlformats.org/drawingml/2006/main" name="Corp and Event Divider">
  <a:themeElements>
    <a:clrScheme name="CA Technologies">
      <a:dk1>
        <a:srgbClr val="20343A"/>
      </a:dk1>
      <a:lt1>
        <a:srgbClr val="FFFFFF"/>
      </a:lt1>
      <a:dk2>
        <a:srgbClr val="D0D8D8"/>
      </a:dk2>
      <a:lt2>
        <a:srgbClr val="58676D"/>
      </a:lt2>
      <a:accent1>
        <a:srgbClr val="53BBD4"/>
      </a:accent1>
      <a:accent2>
        <a:srgbClr val="BD66A9"/>
      </a:accent2>
      <a:accent3>
        <a:srgbClr val="22475C"/>
      </a:accent3>
      <a:accent4>
        <a:srgbClr val="57C1B4"/>
      </a:accent4>
      <a:accent5>
        <a:srgbClr val="3B2259"/>
      </a:accent5>
      <a:accent6>
        <a:srgbClr val="FFC91C"/>
      </a:accent6>
      <a:hlink>
        <a:srgbClr val="53BBD4"/>
      </a:hlink>
      <a:folHlink>
        <a:srgbClr val="53BBD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 w="38100" cap="flat" cmpd="sng" algn="ctr">
          <a:noFill/>
          <a:prstDash val="solid"/>
        </a:ln>
        <a:effectLst/>
      </a:spPr>
      <a:bodyPr vert="horz" lIns="91440" tIns="91440" rIns="91440" bIns="91440" rtlCol="0" anchor="ctr"/>
      <a:lstStyle>
        <a:defPPr marL="0" marR="0" indent="0" algn="ctr" defTabSz="914400" eaLnBrk="1" fontAlgn="auto" latinLnBrk="0" hangingPunct="1">
          <a:lnSpc>
            <a:spcPts val="172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200" b="0" i="0" u="none" strike="noStrike" kern="0" cap="none" spc="0" normalizeH="0" baseline="0" noProof="0" dirty="0" smtClean="0">
            <a:ln>
              <a:noFill/>
            </a:ln>
            <a:solidFill>
              <a:srgbClr val="FFFFFF"/>
            </a:solidFill>
            <a:effectLst/>
            <a:uLnTx/>
            <a:uFillTx/>
            <a:latin typeface="Calibri"/>
            <a:ea typeface="+mn-ea"/>
            <a:cs typeface="Arial Unicode MS" pitchFamily="34" charset="-128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tx2"/>
        </a:solidFill>
      </a:spPr>
      <a:bodyPr wrap="none" tIns="91440" bIns="91440" rtlCol="0" anchor="ctr" anchorCtr="0">
        <a:noAutofit/>
      </a:bodyPr>
      <a:lstStyle>
        <a:defPPr algn="ctr">
          <a:defRPr sz="12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A Template.potx" id="{1A9C1427-623C-42EA-9B4B-F0831661F459}" vid="{21531BDC-D8F6-4E87-B6B1-705CFB0F1D2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  <Format xmlns="05f30027-ee48-4e27-9220-f2cd5eea7137">Office Templates</Format>
    <Template_x0020_Type xmlns="05f30027-ee48-4e27-9220-f2cd5eea7137">PowerPoint</Template_x0020_Type>
    <SharedWithUsers xmlns="c8d72d38-01c7-478f-9d17-b4abdd9faf2f">
      <UserInfo>
        <DisplayName>Torchetti, Luca</DisplayName>
        <AccountId>3212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BA2EAAD2A8D84C99E208EBB3CF8084" ma:contentTypeVersion="4" ma:contentTypeDescription="Create a new document." ma:contentTypeScope="" ma:versionID="15a0a349a70d3c50f5541c2c8975598d">
  <xsd:schema xmlns:xsd="http://www.w3.org/2001/XMLSchema" xmlns:xs="http://www.w3.org/2001/XMLSchema" xmlns:p="http://schemas.microsoft.com/office/2006/metadata/properties" xmlns:ns1="http://schemas.microsoft.com/sharepoint/v3" xmlns:ns2="05f30027-ee48-4e27-9220-f2cd5eea7137" xmlns:ns3="c8d72d38-01c7-478f-9d17-b4abdd9faf2f" targetNamespace="http://schemas.microsoft.com/office/2006/metadata/properties" ma:root="true" ma:fieldsID="662e52fe929845a154739a82763c0604" ns1:_="" ns2:_="" ns3:_="">
    <xsd:import namespace="http://schemas.microsoft.com/sharepoint/v3"/>
    <xsd:import namespace="05f30027-ee48-4e27-9220-f2cd5eea7137"/>
    <xsd:import namespace="c8d72d38-01c7-478f-9d17-b4abdd9faf2f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Format"/>
                <xsd:element ref="ns2:Template_x0020_Typ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f30027-ee48-4e27-9220-f2cd5eea7137" elementFormDefault="qualified">
    <xsd:import namespace="http://schemas.microsoft.com/office/2006/documentManagement/types"/>
    <xsd:import namespace="http://schemas.microsoft.com/office/infopath/2007/PartnerControls"/>
    <xsd:element name="Format" ma:index="10" ma:displayName="Category" ma:format="Dropdown" ma:internalName="Format">
      <xsd:simpleType>
        <xsd:restriction base="dms:Choice">
          <xsd:enumeration value="Office Templates"/>
          <xsd:enumeration value="Fonts"/>
          <xsd:enumeration value="e-Templates"/>
          <xsd:enumeration value="Guidelines"/>
          <xsd:enumeration value="Holiday Cards"/>
          <xsd:enumeration value="Presentations"/>
          <xsd:enumeration value="Stationery"/>
          <xsd:enumeration value="Outlook"/>
          <xsd:enumeration value="Collateral"/>
          <xsd:enumeration value="Employee Communications"/>
          <xsd:enumeration value="DVD &amp; CD Labels"/>
          <xsd:enumeration value="Reports"/>
          <xsd:enumeration value="Assets"/>
        </xsd:restriction>
      </xsd:simpleType>
    </xsd:element>
    <xsd:element name="Template_x0020_Type" ma:index="11" nillable="true" ma:displayName="Template Type" ma:format="Dropdown" ma:internalName="Template_x0020_Type" ma:readOnly="false">
      <xsd:simpleType>
        <xsd:restriction base="dms:Choice">
          <xsd:enumeration value="Word"/>
          <xsd:enumeration value="PowerPoint"/>
          <xsd:enumeration value="Email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d72d38-01c7-478f-9d17-b4abdd9faf2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90B3489D-5912-4CD1-9226-8433DFA24810}">
  <ds:schemaRefs>
    <ds:schemaRef ds:uri="http://www.w3.org/XML/1998/namespace"/>
    <ds:schemaRef ds:uri="http://schemas.microsoft.com/office/2006/documentManagement/types"/>
    <ds:schemaRef ds:uri="c8d72d38-01c7-478f-9d17-b4abdd9faf2f"/>
    <ds:schemaRef ds:uri="http://schemas.openxmlformats.org/package/2006/metadata/core-properties"/>
    <ds:schemaRef ds:uri="http://purl.org/dc/terms/"/>
    <ds:schemaRef ds:uri="http://purl.org/dc/elements/1.1/"/>
    <ds:schemaRef ds:uri="http://schemas.microsoft.com/office/2006/metadata/properties"/>
    <ds:schemaRef ds:uri="http://schemas.microsoft.com/sharepoint/v3"/>
    <ds:schemaRef ds:uri="05f30027-ee48-4e27-9220-f2cd5eea7137"/>
    <ds:schemaRef ds:uri="http://purl.org/dc/dcmitype/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6B37E0C-3142-43B1-84CF-C477273B2BB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D6FE622-85EF-4601-8091-2D219462A49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5f30027-ee48-4e27-9220-f2cd5eea7137"/>
    <ds:schemaRef ds:uri="c8d72d38-01c7-478f-9d17-b4abdd9faf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5F2CC052-CE5D-436A-98C4-635E6B3B544A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1319</TotalTime>
  <Words>374</Words>
  <Application>Microsoft Office PowerPoint</Application>
  <PresentationFormat>On-screen Show (16:9)</PresentationFormat>
  <Paragraphs>75</Paragraphs>
  <Slides>23</Slides>
  <Notes>0</Notes>
  <HiddenSlides>0</HiddenSlides>
  <MMClips>3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 Unicode MS</vt:lpstr>
      <vt:lpstr>Arial</vt:lpstr>
      <vt:lpstr>Calibri</vt:lpstr>
      <vt:lpstr>Wingdings</vt:lpstr>
      <vt:lpstr>CA_Event</vt:lpstr>
      <vt:lpstr>Corp and Event Divider</vt:lpstr>
      <vt:lpstr>Packager Shell Object</vt:lpstr>
      <vt:lpstr>Route Optimization Solution</vt:lpstr>
      <vt:lpstr>Objective</vt:lpstr>
      <vt:lpstr>Stakeholders </vt:lpstr>
      <vt:lpstr>Data Understanding</vt:lpstr>
      <vt:lpstr>Data Understanding</vt:lpstr>
      <vt:lpstr>PowerPoint Presentation</vt:lpstr>
      <vt:lpstr>PowerPoint Presentation</vt:lpstr>
      <vt:lpstr>Assumptions</vt:lpstr>
      <vt:lpstr>Data Preprocessing</vt:lpstr>
      <vt:lpstr>Line of Action</vt:lpstr>
      <vt:lpstr>Methods Implemented</vt:lpstr>
      <vt:lpstr>Evaluation Metric</vt:lpstr>
      <vt:lpstr>PowerPoint Presentation</vt:lpstr>
      <vt:lpstr>PowerPoint Presentation</vt:lpstr>
      <vt:lpstr>PowerPoint Presentation</vt:lpstr>
      <vt:lpstr>PowerPoint Presentation</vt:lpstr>
      <vt:lpstr>GA Model using DNN Generated Initial Population</vt:lpstr>
      <vt:lpstr>PowerPoint Presentation</vt:lpstr>
      <vt:lpstr>PowerPoint Presentation</vt:lpstr>
      <vt:lpstr>Conclusion</vt:lpstr>
      <vt:lpstr>Scope of Improvement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Always In Title Case;  2 Lines Preferred</dc:title>
  <dc:creator>Gupta, Ashirvad</dc:creator>
  <cp:lastModifiedBy>Gupta, Ashirvad</cp:lastModifiedBy>
  <cp:revision>142</cp:revision>
  <dcterms:created xsi:type="dcterms:W3CDTF">2017-02-03T19:58:18Z</dcterms:created>
  <dcterms:modified xsi:type="dcterms:W3CDTF">2017-05-07T10:33:53Z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0x01010092BA2EAAD2A8D84C99E208EBB3CF8084</vt:lpwstr>
  </property>
  <property fmtid="{D5CDD505-2E9C-101B-9397-08002B2CF9AE}" pid="3" name="Order">
    <vt:r8>33900</vt:r8>
  </property>
  <property fmtid="{D5CDD505-2E9C-101B-9397-08002B2CF9AE}" pid="4" name="f3ef05008f5c47ed945cb3972d501d34">
    <vt:lpwstr>Global (All)|2653d4d8-fc9f-450e-8ead-a4fb4448f331</vt:lpwstr>
  </property>
  <property fmtid="{D5CDD505-2E9C-101B-9397-08002B2CF9AE}" pid="5" name="b5a8983b3d0a43298f04595197d676ef">
    <vt:lpwstr>Secondary|fe184a4a-0676-4fe8-b30e-fc872b7e68bd</vt:lpwstr>
  </property>
  <property fmtid="{D5CDD505-2E9C-101B-9397-08002B2CF9AE}" pid="6" name="TaxCatchAll">
    <vt:lpwstr>4;#English|ba47a43d-b3eb-4355-b2f6-475b364557e3;#3;#Global (All)|2653d4d8-fc9f-450e-8ead-a4fb4448f331;#2;#Secondary|fe184a4a-0676-4fe8-b30e-fc872b7e68bd;#1;#Company Data|5bab93c5-d04b-4c34-a019-2bb170cba85d</vt:lpwstr>
  </property>
  <property fmtid="{D5CDD505-2E9C-101B-9397-08002B2CF9AE}" pid="7" name="eac2fd8918474fbf8d5df3abf268b857">
    <vt:lpwstr>English|ba47a43d-b3eb-4355-b2f6-475b364557e3</vt:lpwstr>
  </property>
  <property fmtid="{D5CDD505-2E9C-101B-9397-08002B2CF9AE}" pid="8" name="iecab73df2ce4188937826d98af6841f">
    <vt:lpwstr>Company Data|5bab93c5-d04b-4c34-a019-2bb170cba85d</vt:lpwstr>
  </property>
  <property fmtid="{D5CDD505-2E9C-101B-9397-08002B2CF9AE}" pid="9" name="GEO">
    <vt:lpwstr>3;#Global (All)|2653d4d8-fc9f-450e-8ead-a4fb4448f331</vt:lpwstr>
  </property>
  <property fmtid="{D5CDD505-2E9C-101B-9397-08002B2CF9AE}" pid="10" name="RecordType">
    <vt:lpwstr>2;#Secondary|fe184a4a-0676-4fe8-b30e-fc872b7e68bd</vt:lpwstr>
  </property>
  <property fmtid="{D5CDD505-2E9C-101B-9397-08002B2CF9AE}" pid="11" name="Confidentiality">
    <vt:lpwstr>1;#Company Data|5bab93c5-d04b-4c34-a019-2bb170cba85d</vt:lpwstr>
  </property>
  <property fmtid="{D5CDD505-2E9C-101B-9397-08002B2CF9AE}" pid="12" name="CALanguage">
    <vt:lpwstr>4;#English|ba47a43d-b3eb-4355-b2f6-475b364557e3</vt:lpwstr>
  </property>
  <property fmtid="{D5CDD505-2E9C-101B-9397-08002B2CF9AE}" pid="13" name="_dlc_DocId">
    <vt:lpwstr>ME4JTN3FEFVX-1225302172-339</vt:lpwstr>
  </property>
  <property fmtid="{D5CDD505-2E9C-101B-9397-08002B2CF9AE}" pid="14" name="_dlc_DocIdUrl">
    <vt:lpwstr>https://caone.sharepoint.com/sites/marketing/brandcenter/_layouts/15/DocIdRedir.aspx?ID=ME4JTN3FEFVX-1225302172-339, ME4JTN3FEFVX-1225302172-339</vt:lpwstr>
  </property>
  <property fmtid="{D5CDD505-2E9C-101B-9397-08002B2CF9AE}" pid="15" name="_dlc_DocIdItemGuid">
    <vt:lpwstr>db1a63af-1377-4088-ad99-397804d37a07</vt:lpwstr>
  </property>
</Properties>
</file>